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95" r:id="rId2"/>
    <p:sldId id="417" r:id="rId3"/>
    <p:sldId id="397" r:id="rId4"/>
    <p:sldId id="398" r:id="rId5"/>
    <p:sldId id="399" r:id="rId6"/>
    <p:sldId id="414" r:id="rId7"/>
    <p:sldId id="404" r:id="rId8"/>
    <p:sldId id="408" r:id="rId9"/>
    <p:sldId id="409" r:id="rId10"/>
    <p:sldId id="410" r:id="rId11"/>
    <p:sldId id="41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irs.gov/individuals/how-irs-id-theft-victim-assistance-works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individuals/understanding-your-cp01-notic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individuals/understanding-your-cp01a-notice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53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45067" y="4572000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530" indent="-169530" defTabSz="904159">
              <a:defRPr/>
            </a:pPr>
            <a:r>
              <a:rPr lang="en-US" dirty="0">
                <a:hlinkClick r:id="rId3"/>
              </a:rPr>
              <a:t>www.irs.gov</a:t>
            </a:r>
            <a:r>
              <a:rPr lang="en-US" dirty="0"/>
              <a:t> &gt;</a:t>
            </a:r>
            <a:r>
              <a:rPr lang="en-US" dirty="0">
                <a:hlinkClick r:id="rId4"/>
              </a:rPr>
              <a:t> How IRS ID Theft Victim Assistance Works</a:t>
            </a:r>
            <a:endParaRPr lang="en-US" dirty="0"/>
          </a:p>
          <a:p>
            <a:endParaRPr lang="en-US" alt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8541" indent="-287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1603" indent="-23032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2243" indent="-23032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72886" indent="-23032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33527" indent="-230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94167" indent="-230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54809" indent="-230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5450" indent="-2303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9E7B914-142A-444D-B443-E44CD1AB1B4C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Identity Theft</a:t>
            </a:r>
          </a:p>
        </p:txBody>
      </p:sp>
    </p:spTree>
    <p:extLst>
      <p:ext uri="{BB962C8B-B14F-4D97-AF65-F5344CB8AC3E}">
        <p14:creationId xmlns:p14="http://schemas.microsoft.com/office/powerpoint/2010/main" val="410170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Identity Theft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879C76E7-03C5-4BD8-9C97-078A97985954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What's New for TY 2018</a:t>
            </a:r>
          </a:p>
        </p:txBody>
      </p:sp>
    </p:spTree>
    <p:extLst>
      <p:ext uri="{BB962C8B-B14F-4D97-AF65-F5344CB8AC3E}">
        <p14:creationId xmlns:p14="http://schemas.microsoft.com/office/powerpoint/2010/main" val="3278147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970338" y="0"/>
            <a:ext cx="3038475" cy="466725"/>
          </a:xfrm>
        </p:spPr>
        <p:txBody>
          <a:bodyPr/>
          <a:lstStyle/>
          <a:p>
            <a:fld id="{A2BAA961-57AE-43EC-A2CD-790B343E7E9B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2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970338" y="0"/>
            <a:ext cx="3038475" cy="466725"/>
          </a:xfrm>
        </p:spPr>
        <p:txBody>
          <a:bodyPr/>
          <a:lstStyle/>
          <a:p>
            <a:fld id="{B418DDAE-5CBC-4B20-A2F4-F18F0E048122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63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53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pPr marL="172740" indent="-172740">
              <a:buFont typeface="Arial" panose="020B0604020202020204" pitchFamily="34" charset="0"/>
              <a:buChar char="•"/>
              <a:defRPr/>
            </a:pPr>
            <a:r>
              <a:rPr lang="en-US" b="1" dirty="0"/>
              <a:t>Be alert to possible identity theft if taxpayer receives an IRS notice or letter that states that:</a:t>
            </a:r>
          </a:p>
          <a:p>
            <a:pPr marL="633382" lvl="1" indent="-172740">
              <a:buFont typeface="Arial" panose="020B0604020202020204" pitchFamily="34" charset="0"/>
              <a:buChar char="•"/>
              <a:defRPr/>
            </a:pPr>
            <a:r>
              <a:rPr lang="en-US" b="1" dirty="0"/>
              <a:t>More than one tax return for taxpayer was filed,</a:t>
            </a:r>
          </a:p>
          <a:p>
            <a:pPr marL="633382" lvl="1" indent="-172740">
              <a:buFont typeface="Arial" panose="020B0604020202020204" pitchFamily="34" charset="0"/>
              <a:buChar char="•"/>
              <a:defRPr/>
            </a:pPr>
            <a:r>
              <a:rPr lang="en-US" b="1" dirty="0"/>
              <a:t>Taxpayer had a balance due, refund offset or had collection actions taken against him for a year he did not file a tax return, or</a:t>
            </a:r>
          </a:p>
          <a:p>
            <a:pPr marL="633382" lvl="1" indent="-172740">
              <a:buFont typeface="Arial" panose="020B0604020202020204" pitchFamily="34" charset="0"/>
              <a:buChar char="•"/>
              <a:defRPr/>
            </a:pPr>
            <a:r>
              <a:rPr lang="en-US" b="1" dirty="0"/>
              <a:t>IRS records indicate taxpayer received wages from an employer unknown to him.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8541" indent="-2879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1603" indent="-2303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2243" indent="-2303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2886" indent="-2303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3527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167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4809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5450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E56ADA-C074-4B03-81EE-1D4652901FEA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Identity Theft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What's New for TY 2018</a:t>
            </a:r>
          </a:p>
        </p:txBody>
      </p:sp>
    </p:spTree>
    <p:extLst>
      <p:ext uri="{BB962C8B-B14F-4D97-AF65-F5344CB8AC3E}">
        <p14:creationId xmlns:p14="http://schemas.microsoft.com/office/powerpoint/2010/main" val="793229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pPr marL="169530" indent="-169530" defTabSz="904159">
              <a:defRPr/>
            </a:pPr>
            <a:r>
              <a:rPr lang="en-US" b="1" dirty="0"/>
              <a:t>IRS.GOV: Understanding Your CP01 Notice   </a:t>
            </a:r>
            <a:r>
              <a:rPr lang="en-US" b="1" dirty="0">
                <a:hlinkClick r:id="rId3"/>
              </a:rPr>
              <a:t>https://www.irs.gov/individuals/understanding-your-cp01-notice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What's New for TY 2018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Identity Theft</a:t>
            </a:r>
          </a:p>
        </p:txBody>
      </p:sp>
    </p:spTree>
    <p:extLst>
      <p:ext uri="{BB962C8B-B14F-4D97-AF65-F5344CB8AC3E}">
        <p14:creationId xmlns:p14="http://schemas.microsoft.com/office/powerpoint/2010/main" val="3339551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The return will be rejected if a valid IP PIN is required and not entered in the return</a:t>
            </a:r>
          </a:p>
          <a:p>
            <a:r>
              <a:rPr lang="en-US" b="1" dirty="0"/>
              <a:t>The new IP PIN replaces all previous IP PINs so if preparing prior year returns, the same IP PIN is used on all</a:t>
            </a:r>
          </a:p>
          <a:p>
            <a:r>
              <a:rPr lang="en-US" b="1" dirty="0"/>
              <a:t>CP01A:</a:t>
            </a:r>
            <a:r>
              <a:rPr lang="en-US" b="1" baseline="0" dirty="0"/>
              <a:t> </a:t>
            </a:r>
            <a:r>
              <a:rPr lang="en-US" b="1" dirty="0"/>
              <a:t>as long as indicator remains on account </a:t>
            </a:r>
          </a:p>
          <a:p>
            <a:pPr marL="169530" indent="-169530" defTabSz="904159">
              <a:defRPr/>
            </a:pPr>
            <a:r>
              <a:rPr lang="en-US" b="1" dirty="0"/>
              <a:t>Irs.gov: Understanding Your CP01A Notice </a:t>
            </a:r>
            <a:r>
              <a:rPr lang="en-US" dirty="0">
                <a:hlinkClick r:id="rId3"/>
              </a:rPr>
              <a:t>https://www.irs.gov/individuals/understanding-your-cp01a-notice</a:t>
            </a:r>
            <a:endParaRPr lang="en-US" dirty="0"/>
          </a:p>
          <a:p>
            <a:pPr marL="169530" indent="-169530" defTabSz="904159">
              <a:defRPr/>
            </a:pPr>
            <a:endParaRPr lang="en-US" b="1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What's New for TY 2018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Identity Theft</a:t>
            </a:r>
          </a:p>
        </p:txBody>
      </p:sp>
    </p:spTree>
    <p:extLst>
      <p:ext uri="{BB962C8B-B14F-4D97-AF65-F5344CB8AC3E}">
        <p14:creationId xmlns:p14="http://schemas.microsoft.com/office/powerpoint/2010/main" val="3819590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At irs.gov,</a:t>
            </a:r>
            <a:r>
              <a:rPr lang="en-US" b="1" baseline="0" dirty="0"/>
              <a:t> these are the preferred ways to handle Identity Protection issues.  The Hotline number is buried deep into contact numbers.</a:t>
            </a:r>
            <a:br>
              <a:rPr lang="en-US" b="1" baseline="0" dirty="0"/>
            </a:br>
            <a:endParaRPr lang="en-US" b="1" baseline="0" dirty="0"/>
          </a:p>
          <a:p>
            <a:r>
              <a:rPr lang="en-US" b="1" baseline="0" dirty="0"/>
              <a:t>The IRS will not provide an IP PIN over the phone.  The taxpayer can retrieve it on-line but the procedure is complex.  Most taxpayers will be told to submit a paper return to avoid reject.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What's New for TY 2018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Identity Theft</a:t>
            </a:r>
          </a:p>
        </p:txBody>
      </p:sp>
    </p:spTree>
    <p:extLst>
      <p:ext uri="{BB962C8B-B14F-4D97-AF65-F5344CB8AC3E}">
        <p14:creationId xmlns:p14="http://schemas.microsoft.com/office/powerpoint/2010/main" val="2303961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Verify taxpayer or spouse</a:t>
            </a:r>
            <a:r>
              <a:rPr lang="en-US" b="1" baseline="0" dirty="0"/>
              <a:t> has not previously filed. </a:t>
            </a:r>
          </a:p>
          <a:p>
            <a:r>
              <a:rPr lang="en-US" b="1" baseline="0" dirty="0"/>
              <a:t>No one eligible to claim them as a dependent.</a:t>
            </a:r>
          </a:p>
          <a:p>
            <a:r>
              <a:rPr lang="en-US" b="1" baseline="0" dirty="0"/>
              <a:t>Letter should include </a:t>
            </a:r>
          </a:p>
          <a:p>
            <a:pPr lvl="1"/>
            <a:r>
              <a:rPr lang="en-US" b="1" baseline="0" dirty="0"/>
              <a:t>Date</a:t>
            </a:r>
          </a:p>
          <a:p>
            <a:pPr lvl="1"/>
            <a:r>
              <a:rPr lang="en-US" b="1" baseline="0" dirty="0"/>
              <a:t>Taxpayer/spouse name</a:t>
            </a:r>
          </a:p>
          <a:p>
            <a:pPr lvl="1"/>
            <a:r>
              <a:rPr lang="en-US" b="1" baseline="0" dirty="0"/>
              <a:t>Taxpayer social security</a:t>
            </a:r>
          </a:p>
          <a:p>
            <a:pPr lvl="1"/>
            <a:r>
              <a:rPr lang="en-US" b="1" baseline="0" dirty="0"/>
              <a:t>Statement: Return e-filed (date) and was rejected by IRS due to </a:t>
            </a:r>
            <a:r>
              <a:rPr lang="en-US" altLang="en-US" b="1" dirty="0"/>
              <a:t>“Tax return for primary or secondary social security number already filed by someone else”. Taxpayer /spouse not filed previously in 2018. Request IRS</a:t>
            </a:r>
            <a:r>
              <a:rPr lang="en-US" altLang="en-US" b="1" baseline="0" dirty="0"/>
              <a:t> IP PIN.</a:t>
            </a:r>
          </a:p>
          <a:p>
            <a:pPr lvl="1"/>
            <a:r>
              <a:rPr lang="en-US" altLang="en-US" b="1" baseline="0" dirty="0"/>
              <a:t>Sign and mail with return.</a:t>
            </a:r>
            <a:r>
              <a:rPr lang="en-US" altLang="en-US" b="1" dirty="0"/>
              <a:t> </a:t>
            </a: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Identity Theft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879C76E7-03C5-4BD8-9C97-078A97985954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What's New for TY 2018</a:t>
            </a:r>
          </a:p>
        </p:txBody>
      </p:sp>
    </p:spTree>
    <p:extLst>
      <p:ext uri="{BB962C8B-B14F-4D97-AF65-F5344CB8AC3E}">
        <p14:creationId xmlns:p14="http://schemas.microsoft.com/office/powerpoint/2010/main" val="987856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53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2740" indent="-172740">
              <a:buFontTx/>
              <a:buChar char="•"/>
            </a:pPr>
            <a:r>
              <a:rPr lang="en-US" altLang="en-US" b="1" dirty="0"/>
              <a:t>E-file even if federal AGI is zero. </a:t>
            </a:r>
            <a:r>
              <a:rPr lang="en-US" altLang="en-US" b="1" i="1" dirty="0"/>
              <a:t>E</a:t>
            </a:r>
            <a:r>
              <a:rPr lang="en-US" b="1" i="1" dirty="0"/>
              <a:t>nter $1 on Line 7a Other Income and describe as “IN ORDER TO EFILE”</a:t>
            </a:r>
          </a:p>
          <a:p>
            <a:pPr marL="172740" indent="-172740">
              <a:buFontTx/>
              <a:buChar char="•"/>
            </a:pPr>
            <a:r>
              <a:rPr lang="en-US" altLang="en-US" b="1" dirty="0"/>
              <a:t>Recommending that those who are not required to file a return, file one anyway to help with ID Theft. Two purposes are served. </a:t>
            </a:r>
          </a:p>
          <a:p>
            <a:pPr marL="653639" lvl="1" indent="-217880">
              <a:buFont typeface="+mj-lt"/>
              <a:buAutoNum type="arabicPeriod"/>
            </a:pPr>
            <a:r>
              <a:rPr lang="en-US" altLang="en-US" b="1" dirty="0"/>
              <a:t>Taxpayer is alerted that someone has already filed a return using his/her SSN.  </a:t>
            </a:r>
          </a:p>
          <a:p>
            <a:pPr marL="653639" lvl="1" indent="-217880">
              <a:buFont typeface="+mj-lt"/>
              <a:buAutoNum type="arabicPeriod"/>
            </a:pPr>
            <a:r>
              <a:rPr lang="en-US" altLang="en-US" b="1" dirty="0"/>
              <a:t>The filing may prevent someone from filing a fraudulent return with that SSN.</a:t>
            </a:r>
          </a:p>
          <a:p>
            <a:pPr marL="172740" indent="-172740">
              <a:buFontTx/>
              <a:buChar char="•"/>
            </a:pPr>
            <a:endParaRPr lang="en-US" alt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8541" indent="-28790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1603" indent="-2303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2243" indent="-2303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2886" indent="-2303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3527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167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4809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5450" indent="-2303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669FDD-E132-4803-9139-FC1C5444BEA5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Identity Theft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What's New for TY 2018</a:t>
            </a:r>
          </a:p>
        </p:txBody>
      </p:sp>
    </p:spTree>
    <p:extLst>
      <p:ext uri="{BB962C8B-B14F-4D97-AF65-F5344CB8AC3E}">
        <p14:creationId xmlns:p14="http://schemas.microsoft.com/office/powerpoint/2010/main" val="1470992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Identity Theft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879C76E7-03C5-4BD8-9C97-078A97985954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What's New for TY 2018</a:t>
            </a:r>
          </a:p>
        </p:txBody>
      </p:sp>
    </p:spTree>
    <p:extLst>
      <p:ext uri="{BB962C8B-B14F-4D97-AF65-F5344CB8AC3E}">
        <p14:creationId xmlns:p14="http://schemas.microsoft.com/office/powerpoint/2010/main" val="349710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Pub 4012 – Tab P</a:t>
            </a:r>
          </a:p>
          <a:p>
            <a:r>
              <a:rPr lang="en-US" dirty="0"/>
              <a:t>Pub 4491 – Lesson 1</a:t>
            </a:r>
          </a:p>
          <a:p>
            <a:endParaRPr lang="en-US" dirty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Identity Theft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EE5F56-3353-4401-8D6F-1E25EE83A25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555E40-2CA3-425E-83F5-883099D52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E1E48E-8FD7-4284-9364-125EFC3A2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75521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states require taxpayer and tax preparer telephone numbers for identity theft claims</a:t>
            </a:r>
          </a:p>
          <a:p>
            <a:pPr lvl="1"/>
            <a:r>
              <a:rPr lang="en-US" dirty="0"/>
              <a:t>Follow site procedures</a:t>
            </a:r>
          </a:p>
          <a:p>
            <a:r>
              <a:rPr lang="en-US" dirty="0"/>
              <a:t>Email address may be required</a:t>
            </a:r>
          </a:p>
          <a:p>
            <a:pPr lvl="1"/>
            <a:r>
              <a:rPr lang="en-US" dirty="0"/>
              <a:t>Follow site procedures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Identity Theft and State Returns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B1444F-6E0C-429F-93B5-846C4F4170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17960673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Theft</a:t>
            </a:r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572" y="1935552"/>
            <a:ext cx="3502717" cy="350271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FA6C3-36F9-47F7-8D2A-B600778B3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09957961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IRS Identity Protection Personal Identification Notices (IRS IP PIN)</a:t>
            </a:r>
          </a:p>
          <a:p>
            <a:pPr lvl="1"/>
            <a:r>
              <a:rPr lang="en-US" dirty="0"/>
              <a:t>CP01</a:t>
            </a:r>
          </a:p>
          <a:p>
            <a:pPr lvl="1"/>
            <a:r>
              <a:rPr lang="en-US" dirty="0"/>
              <a:t>CP01A</a:t>
            </a:r>
          </a:p>
          <a:p>
            <a:r>
              <a:rPr lang="en-US" dirty="0"/>
              <a:t>IRS identity theft contact information</a:t>
            </a:r>
          </a:p>
          <a:p>
            <a:r>
              <a:rPr lang="en-US" dirty="0"/>
              <a:t>Identity theft rejected </a:t>
            </a:r>
            <a:r>
              <a:rPr lang="en-US"/>
              <a:t>return procedure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2DDBE6-EC15-44FD-8E6C-44F163DF0B3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69152963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5126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IRS notifies taxpayers identified as victims or potential victims by letter</a:t>
            </a:r>
          </a:p>
          <a:p>
            <a:pPr lvl="1"/>
            <a:r>
              <a:rPr lang="en-US" altLang="en-US" dirty="0"/>
              <a:t>IRS notice CPO1 – Does </a:t>
            </a:r>
            <a:r>
              <a:rPr lang="en-US" altLang="en-US" b="1" dirty="0"/>
              <a:t>not</a:t>
            </a:r>
            <a:r>
              <a:rPr lang="en-US" altLang="en-US" dirty="0"/>
              <a:t> provide an Identity Protection PIN (IP PIN)</a:t>
            </a:r>
          </a:p>
          <a:p>
            <a:pPr lvl="1"/>
            <a:r>
              <a:rPr lang="en-US" altLang="en-US" dirty="0"/>
              <a:t>IRS notice CPO1A – Provides an IP PIN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Theft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0B16CE-D1BC-4D4F-85A8-ABB8A4FB763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59544879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CPO1 – </a:t>
            </a:r>
          </a:p>
          <a:p>
            <a:pPr lvl="1"/>
            <a:r>
              <a:rPr lang="en-US" dirty="0"/>
              <a:t>No further action by taxpayer</a:t>
            </a:r>
          </a:p>
          <a:p>
            <a:pPr lvl="1"/>
            <a:r>
              <a:rPr lang="en-US" dirty="0"/>
              <a:t>Continue to file all federal tax returns</a:t>
            </a:r>
          </a:p>
          <a:p>
            <a:pPr lvl="1"/>
            <a:r>
              <a:rPr lang="en-US" dirty="0"/>
              <a:t>IRS verified taxpayer’s claim of identity theft</a:t>
            </a:r>
          </a:p>
          <a:p>
            <a:pPr lvl="1"/>
            <a:r>
              <a:rPr lang="en-US" dirty="0"/>
              <a:t>IRS placed an</a:t>
            </a:r>
            <a:r>
              <a:rPr lang="en-US" b="1" dirty="0"/>
              <a:t> identity theft indicator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 taxpayer account to monitor activity and help prevent future fraud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IRS Notices: CP01 and CP01A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969060-F90F-4ECC-88F5-DAEFC86870F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9535153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CPO1A </a:t>
            </a:r>
          </a:p>
          <a:p>
            <a:pPr lvl="1"/>
            <a:r>
              <a:rPr lang="en-US" dirty="0"/>
              <a:t>Contains IRS assigned 2018 IP PIN is: [ XXXXXX ]</a:t>
            </a:r>
          </a:p>
          <a:p>
            <a:pPr lvl="1"/>
            <a:r>
              <a:rPr lang="en-US" dirty="0"/>
              <a:t>Taxpayer should guard CP01A information</a:t>
            </a:r>
          </a:p>
          <a:p>
            <a:pPr lvl="1"/>
            <a:r>
              <a:rPr lang="en-US" dirty="0"/>
              <a:t>IP PIN required to e-file tax return</a:t>
            </a:r>
          </a:p>
          <a:p>
            <a:pPr lvl="1"/>
            <a:r>
              <a:rPr lang="en-US" dirty="0"/>
              <a:t>New IP PIN issued each year</a:t>
            </a:r>
          </a:p>
          <a:p>
            <a:pPr lvl="2"/>
            <a:r>
              <a:rPr lang="en-US" dirty="0"/>
              <a:t>Remains unless taxpayer requests removal</a:t>
            </a:r>
          </a:p>
          <a:p>
            <a:pPr lvl="2"/>
            <a:r>
              <a:rPr lang="en-US" dirty="0"/>
              <a:t>Replaces all previous IP PINs (if preparing prior year returns)</a:t>
            </a:r>
          </a:p>
          <a:p>
            <a:r>
              <a:rPr lang="en-US" dirty="0"/>
              <a:t>Find </a:t>
            </a:r>
            <a:r>
              <a:rPr lang="en-US" i="1" dirty="0"/>
              <a:t>Identity Theft Job Aid for Volunteers </a:t>
            </a:r>
            <a:r>
              <a:rPr lang="en-US" dirty="0"/>
              <a:t>in Pub 4012 Tab P for more information and TaxSlayer entries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IRS Notices: CP01 and CP01A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CD2A38-7075-4CE7-9CC8-25A37542FD0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89801899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F2E3DB30-7DCD-419A-B7FF-3D32CE44F6AC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ID Theft Toll-free Hotline </a:t>
            </a:r>
            <a:r>
              <a:rPr lang="en-US" altLang="en-US" dirty="0">
                <a:solidFill>
                  <a:srgbClr val="000000"/>
                </a:solidFill>
              </a:rPr>
              <a:t>800-908-4490</a:t>
            </a:r>
          </a:p>
          <a:p>
            <a:pPr lvl="1"/>
            <a:r>
              <a:rPr lang="en-US" altLang="en-US" dirty="0"/>
              <a:t>Taxpayer misplaced IP PIN </a:t>
            </a:r>
          </a:p>
          <a:p>
            <a:pPr lvl="2"/>
            <a:r>
              <a:rPr lang="en-US" altLang="en-US" dirty="0"/>
              <a:t>IRS will not provide IP PIN over phone but will direct taxpayer to the go on-line or submit a paper return</a:t>
            </a:r>
          </a:p>
          <a:p>
            <a:pPr lvl="1"/>
            <a:r>
              <a:rPr lang="en-US" altLang="en-US" dirty="0"/>
              <a:t>Unresolved existing IRS identity theft issues</a:t>
            </a:r>
            <a:endParaRPr lang="en-US" dirty="0"/>
          </a:p>
          <a:p>
            <a:r>
              <a:rPr lang="en-US" dirty="0"/>
              <a:t>Request an IRS IP PIN, replace a lost or missing IP PIN</a:t>
            </a:r>
          </a:p>
          <a:p>
            <a:pPr lvl="1"/>
            <a:r>
              <a:rPr lang="en-US" dirty="0"/>
              <a:t>See Pub 4012 Tab P for more information and web address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IRS Contacts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DFF2B4-8375-472B-87D6-237466948EF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30939595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308075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E-file Reject Indicator </a:t>
            </a:r>
          </a:p>
          <a:p>
            <a:pPr lvl="1"/>
            <a:r>
              <a:rPr lang="en-US" altLang="en-US" dirty="0"/>
              <a:t>“Tax return for primary or secondary social security number already filed by someone else”</a:t>
            </a:r>
          </a:p>
          <a:p>
            <a:r>
              <a:rPr lang="en-US" altLang="en-US" dirty="0"/>
              <a:t>Provide taxpayer</a:t>
            </a:r>
          </a:p>
          <a:p>
            <a:pPr marL="817959" lvl="1" indent="-385763">
              <a:buClrTx/>
              <a:buFont typeface="+mj-lt"/>
              <a:buAutoNum type="arabicPeriod"/>
            </a:pPr>
            <a:r>
              <a:rPr lang="en-US" altLang="en-US" dirty="0"/>
              <a:t>Paper copy of return to mail – two copies</a:t>
            </a:r>
          </a:p>
          <a:p>
            <a:pPr marL="817959" lvl="1" indent="-385763">
              <a:buClrTx/>
              <a:buFont typeface="+mj-lt"/>
              <a:buAutoNum type="arabicPeriod"/>
            </a:pPr>
            <a:r>
              <a:rPr lang="en-US" altLang="en-US" dirty="0"/>
              <a:t>Letter with instructions</a:t>
            </a:r>
          </a:p>
          <a:p>
            <a:pPr marL="817959" lvl="1" indent="-385763">
              <a:buClrTx/>
              <a:buFont typeface="+mj-lt"/>
              <a:buAutoNum type="arabicPeriod"/>
            </a:pPr>
            <a:r>
              <a:rPr lang="en-US" altLang="en-US" dirty="0"/>
              <a:t>Form 14039* – Identity Theft Affidavit</a:t>
            </a:r>
          </a:p>
          <a:p>
            <a:pPr marL="210741" indent="-208360">
              <a:buClrTx/>
              <a:buNone/>
            </a:pPr>
            <a:r>
              <a:rPr lang="en-US" altLang="en-US" sz="2100" dirty="0"/>
              <a:t>*	Taxpayer can use the Federal Trade Commission web portal to file Form 14039 and IRS will respond with a letter within 30 days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Theft and Rejected Return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96CE5D-FB0F-426F-9B26-7FCD6F3D6B6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67871815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information at www.identitytheft.gov</a:t>
            </a:r>
          </a:p>
          <a:p>
            <a:r>
              <a:rPr lang="en-US" dirty="0"/>
              <a:t>E-file whenever possible even if not required to file</a:t>
            </a:r>
          </a:p>
          <a:p>
            <a:pPr lvl="1"/>
            <a:r>
              <a:rPr lang="en-US" dirty="0"/>
              <a:t>Quickly discover if another return already filed</a:t>
            </a:r>
          </a:p>
          <a:p>
            <a:pPr lvl="1"/>
            <a:r>
              <a:rPr lang="en-US" dirty="0"/>
              <a:t>IRS has record of taxpayer filing</a:t>
            </a:r>
          </a:p>
          <a:p>
            <a:pPr lvl="1"/>
            <a:r>
              <a:rPr lang="en-US" dirty="0"/>
              <a:t>Tracks filing activity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Guarding Against Identity Theft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87689-E59D-430E-99D1-6FC2E0CED75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0086017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TaxSlayer: Preparing a Return in Practice Lab </a:t>
            </a:r>
          </a:p>
          <a:p>
            <a:r>
              <a:rPr lang="en-US" dirty="0"/>
              <a:t>Brainshark lesson “Starting A Tax Return” </a:t>
            </a:r>
          </a:p>
          <a:p>
            <a:r>
              <a:rPr lang="en-US" dirty="0">
                <a:hlinkClick r:id="rId3"/>
              </a:rPr>
              <a:t>www.irs.gov</a:t>
            </a:r>
            <a:endParaRPr lang="en-US" dirty="0"/>
          </a:p>
          <a:p>
            <a:pPr lvl="1"/>
            <a:r>
              <a:rPr lang="en-US" dirty="0"/>
              <a:t>Search: Identity Theft</a:t>
            </a:r>
          </a:p>
          <a:p>
            <a:pPr lvl="1"/>
            <a:r>
              <a:rPr lang="en-US" dirty="0"/>
              <a:t>Form 14039 Identity Theft Affidavit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BCFD4-E95B-4ECA-86C5-19447C28157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654960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11</TotalTime>
  <Words>984</Words>
  <Application>Microsoft Office PowerPoint</Application>
  <PresentationFormat>On-screen Show (4:3)</PresentationFormat>
  <Paragraphs>146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Default Theme</vt:lpstr>
      <vt:lpstr>Identity Theft </vt:lpstr>
      <vt:lpstr>Lesson Topics</vt:lpstr>
      <vt:lpstr>Identity Theft</vt:lpstr>
      <vt:lpstr>Two IRS Notices: CP01 and CP01A</vt:lpstr>
      <vt:lpstr>Two IRS Notices: CP01 and CP01A</vt:lpstr>
      <vt:lpstr>IRS Contacts</vt:lpstr>
      <vt:lpstr>Identity Theft and Rejected Return</vt:lpstr>
      <vt:lpstr>Guarding Against Identity Theft</vt:lpstr>
      <vt:lpstr>Additional Resources</vt:lpstr>
      <vt:lpstr>Identity Theft and State Returns</vt:lpstr>
      <vt:lpstr>Identity Theft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2019-11-27T21:14:51Z</dcterms:modified>
</cp:coreProperties>
</file>